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58" r:id="rId4"/>
    <p:sldId id="260" r:id="rId5"/>
    <p:sldId id="259" r:id="rId6"/>
    <p:sldId id="262" r:id="rId7"/>
    <p:sldId id="264"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0028"/>
    <a:srgbClr val="475313"/>
    <a:srgbClr val="043883"/>
    <a:srgbClr val="FFD933"/>
    <a:srgbClr val="ED2424"/>
    <a:srgbClr val="E63C22"/>
    <a:srgbClr val="B235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EEFB4E-708B-4BD3-8ED5-B8E57CA59DEB}" v="539" dt="2023-11-01T20:32:02.957"/>
    <p1510:client id="{79D996C6-AF21-4D78-BF9D-DBD11A945E77}" v="78" dt="2023-11-01T08:37:46.885"/>
    <p1510:client id="{8160A701-BF00-4EFA-9964-20EEC7DD8031}" v="219" dt="2023-11-01T09:20:32.515"/>
    <p1510:client id="{B68F8385-104C-4B7B-BD76-37F6680C75EC}" v="626" dt="2023-11-01T18:28:42.401"/>
    <p1510:client id="{C28D9945-AA76-4F5B-B2A2-B3B1EBDACBDD}" v="2" dt="2023-11-02T05:51:02.779"/>
    <p1510:client id="{D3F6CB2E-8FAB-47BE-AE75-4EA07B7AEDE0}" v="284" dt="2023-11-01T15:42:09.042"/>
    <p1510:client id="{FCC69DF9-4911-4E60-9C85-1BB8EB561A59}" v="2" dt="2023-11-01T17:55:09.0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7565" y="901493"/>
            <a:ext cx="3556000" cy="1073426"/>
          </a:xfrm>
          <a:solidFill>
            <a:srgbClr val="E63C22"/>
          </a:solidFill>
        </p:spPr>
        <p:txBody>
          <a:bodyPr vert="horz" lIns="91440" tIns="45720" rIns="91440" bIns="45720" rtlCol="0" anchor="ctr">
            <a:normAutofit/>
          </a:bodyPr>
          <a:lstStyle/>
          <a:p>
            <a:r>
              <a:rPr lang="en-US" b="1" err="1">
                <a:solidFill>
                  <a:schemeClr val="bg1"/>
                </a:solidFill>
                <a:latin typeface="Aptos"/>
                <a:cs typeface="Calibri Light"/>
              </a:rPr>
              <a:t>safepass</a:t>
            </a:r>
            <a:endParaRPr lang="en-US" b="1">
              <a:solidFill>
                <a:schemeClr val="bg1"/>
              </a:solidFill>
              <a:latin typeface="Aptos"/>
              <a:cs typeface="Calibri Light"/>
            </a:endParaRPr>
          </a:p>
        </p:txBody>
      </p:sp>
      <p:sp>
        <p:nvSpPr>
          <p:cNvPr id="3" name="Subtitle 2"/>
          <p:cNvSpPr>
            <a:spLocks noGrp="1"/>
          </p:cNvSpPr>
          <p:nvPr>
            <p:ph type="subTitle" idx="1"/>
          </p:nvPr>
        </p:nvSpPr>
        <p:spPr>
          <a:xfrm>
            <a:off x="287132" y="2078038"/>
            <a:ext cx="7918174" cy="440980"/>
          </a:xfrm>
        </p:spPr>
        <p:txBody>
          <a:bodyPr vert="horz" lIns="91440" tIns="45720" rIns="91440" bIns="45720" rtlCol="0" anchor="t">
            <a:normAutofit/>
          </a:bodyPr>
          <a:lstStyle/>
          <a:p>
            <a:pPr algn="l"/>
            <a:r>
              <a:rPr lang="en-US">
                <a:cs typeface="Calibri"/>
              </a:rPr>
              <a:t>Pioneering safe overtaking with AI</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F9C3-2D33-DA37-840C-6D1F2F60F814}"/>
              </a:ext>
            </a:extLst>
          </p:cNvPr>
          <p:cNvSpPr>
            <a:spLocks noGrp="1"/>
          </p:cNvSpPr>
          <p:nvPr>
            <p:ph type="ctrTitle"/>
          </p:nvPr>
        </p:nvSpPr>
        <p:spPr>
          <a:xfrm>
            <a:off x="543751" y="396571"/>
            <a:ext cx="6135199" cy="981270"/>
          </a:xfrm>
        </p:spPr>
        <p:txBody>
          <a:bodyPr/>
          <a:lstStyle/>
          <a:p>
            <a:r>
              <a:rPr lang="en-IN"/>
              <a:t>Problem statement</a:t>
            </a:r>
          </a:p>
        </p:txBody>
      </p:sp>
      <p:grpSp>
        <p:nvGrpSpPr>
          <p:cNvPr id="4" name="Group 3">
            <a:extLst>
              <a:ext uri="{FF2B5EF4-FFF2-40B4-BE49-F238E27FC236}">
                <a16:creationId xmlns:a16="http://schemas.microsoft.com/office/drawing/2014/main" id="{ECC7B3AE-0A3A-A619-1EE4-9ABE83CBC38D}"/>
              </a:ext>
            </a:extLst>
          </p:cNvPr>
          <p:cNvGrpSpPr/>
          <p:nvPr/>
        </p:nvGrpSpPr>
        <p:grpSpPr>
          <a:xfrm>
            <a:off x="6716553" y="1718903"/>
            <a:ext cx="4964789" cy="2598239"/>
            <a:chOff x="810048" y="1939592"/>
            <a:chExt cx="4964789" cy="2598239"/>
          </a:xfrm>
        </p:grpSpPr>
        <p:grpSp>
          <p:nvGrpSpPr>
            <p:cNvPr id="5" name="Group 4">
              <a:extLst>
                <a:ext uri="{FF2B5EF4-FFF2-40B4-BE49-F238E27FC236}">
                  <a16:creationId xmlns:a16="http://schemas.microsoft.com/office/drawing/2014/main" id="{D3D57F55-2DE8-3C90-0781-E0D11F0BF3CA}"/>
                </a:ext>
              </a:extLst>
            </p:cNvPr>
            <p:cNvGrpSpPr/>
            <p:nvPr/>
          </p:nvGrpSpPr>
          <p:grpSpPr>
            <a:xfrm>
              <a:off x="2690359" y="1939592"/>
              <a:ext cx="3084478" cy="2598239"/>
              <a:chOff x="2690359" y="1939592"/>
              <a:chExt cx="3084478" cy="2598239"/>
            </a:xfrm>
          </p:grpSpPr>
          <p:sp>
            <p:nvSpPr>
              <p:cNvPr id="8" name="Oval 7">
                <a:extLst>
                  <a:ext uri="{FF2B5EF4-FFF2-40B4-BE49-F238E27FC236}">
                    <a16:creationId xmlns:a16="http://schemas.microsoft.com/office/drawing/2014/main" id="{D0210744-E641-E223-816B-611DAD010A2B}"/>
                  </a:ext>
                </a:extLst>
              </p:cNvPr>
              <p:cNvSpPr/>
              <p:nvPr/>
            </p:nvSpPr>
            <p:spPr>
              <a:xfrm>
                <a:off x="2690359" y="1939592"/>
                <a:ext cx="2322882" cy="2321357"/>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F7C11CB-F5A5-EE83-7C31-CC6BA9DDA8E7}"/>
                  </a:ext>
                </a:extLst>
              </p:cNvPr>
              <p:cNvSpPr/>
              <p:nvPr/>
            </p:nvSpPr>
            <p:spPr>
              <a:xfrm rot="5400000">
                <a:off x="3739890" y="2969580"/>
                <a:ext cx="1579579" cy="1556923"/>
              </a:xfrm>
              <a:custGeom>
                <a:avLst/>
                <a:gdLst>
                  <a:gd name="connsiteX0" fmla="*/ 1130786 w 1130786"/>
                  <a:gd name="connsiteY0" fmla="*/ 1036355 h 1114567"/>
                  <a:gd name="connsiteX1" fmla="*/ 1126837 w 1130786"/>
                  <a:gd name="connsiteY1" fmla="*/ 1114567 h 1114567"/>
                  <a:gd name="connsiteX2" fmla="*/ 0 w 1130786"/>
                  <a:gd name="connsiteY2" fmla="*/ 1114567 h 1114567"/>
                  <a:gd name="connsiteX3" fmla="*/ 0 w 1130786"/>
                  <a:gd name="connsiteY3" fmla="*/ 4768 h 1114567"/>
                  <a:gd name="connsiteX4" fmla="*/ 94432 w 1130786"/>
                  <a:gd name="connsiteY4" fmla="*/ 0 h 1114567"/>
                  <a:gd name="connsiteX5" fmla="*/ 1130786 w 1130786"/>
                  <a:gd name="connsiteY5" fmla="*/ 1036355 h 1114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86" h="1114567">
                    <a:moveTo>
                      <a:pt x="1130786" y="1036355"/>
                    </a:moveTo>
                    <a:lnTo>
                      <a:pt x="1126837" y="1114567"/>
                    </a:lnTo>
                    <a:lnTo>
                      <a:pt x="0" y="1114567"/>
                    </a:lnTo>
                    <a:lnTo>
                      <a:pt x="0" y="4768"/>
                    </a:lnTo>
                    <a:lnTo>
                      <a:pt x="94432" y="0"/>
                    </a:lnTo>
                    <a:cubicBezTo>
                      <a:pt x="666795" y="0"/>
                      <a:pt x="1130786" y="463992"/>
                      <a:pt x="1130786" y="1036355"/>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TextBox 9">
                <a:extLst>
                  <a:ext uri="{FF2B5EF4-FFF2-40B4-BE49-F238E27FC236}">
                    <a16:creationId xmlns:a16="http://schemas.microsoft.com/office/drawing/2014/main" id="{7F85EE44-BF47-2137-1E5E-42B44C283FB4}"/>
                  </a:ext>
                </a:extLst>
              </p:cNvPr>
              <p:cNvSpPr txBox="1"/>
              <p:nvPr/>
            </p:nvSpPr>
            <p:spPr>
              <a:xfrm>
                <a:off x="4541585" y="2977771"/>
                <a:ext cx="1233252" cy="523220"/>
              </a:xfrm>
              <a:prstGeom prst="rect">
                <a:avLst/>
              </a:prstGeom>
              <a:noFill/>
            </p:spPr>
            <p:txBody>
              <a:bodyPr wrap="square" rtlCol="0">
                <a:spAutoFit/>
              </a:bodyPr>
              <a:lstStyle/>
              <a:p>
                <a:r>
                  <a:rPr lang="en-IN" sz="2800" b="1">
                    <a:solidFill>
                      <a:schemeClr val="bg1"/>
                    </a:solidFill>
                    <a:latin typeface="Impact" panose="020B0806030902050204" pitchFamily="34" charset="0"/>
                  </a:rPr>
                  <a:t>25.7</a:t>
                </a:r>
              </a:p>
            </p:txBody>
          </p:sp>
          <p:sp>
            <p:nvSpPr>
              <p:cNvPr id="11" name="TextBox 10">
                <a:extLst>
                  <a:ext uri="{FF2B5EF4-FFF2-40B4-BE49-F238E27FC236}">
                    <a16:creationId xmlns:a16="http://schemas.microsoft.com/office/drawing/2014/main" id="{715DC4D6-EE2A-29D5-25A6-22CC59982489}"/>
                  </a:ext>
                </a:extLst>
              </p:cNvPr>
              <p:cNvSpPr txBox="1"/>
              <p:nvPr/>
            </p:nvSpPr>
            <p:spPr>
              <a:xfrm>
                <a:off x="5318918" y="2986460"/>
                <a:ext cx="453454" cy="523220"/>
              </a:xfrm>
              <a:prstGeom prst="rect">
                <a:avLst/>
              </a:prstGeom>
              <a:noFill/>
            </p:spPr>
            <p:txBody>
              <a:bodyPr wrap="square" rtlCol="0">
                <a:spAutoFit/>
              </a:bodyPr>
              <a:lstStyle/>
              <a:p>
                <a:r>
                  <a:rPr lang="en-IN" sz="2800" b="1">
                    <a:latin typeface="Impact" panose="020B0806030902050204" pitchFamily="34" charset="0"/>
                  </a:rPr>
                  <a:t>%</a:t>
                </a:r>
              </a:p>
            </p:txBody>
          </p:sp>
        </p:grpSp>
        <p:sp>
          <p:nvSpPr>
            <p:cNvPr id="6" name="TextBox 5">
              <a:extLst>
                <a:ext uri="{FF2B5EF4-FFF2-40B4-BE49-F238E27FC236}">
                  <a16:creationId xmlns:a16="http://schemas.microsoft.com/office/drawing/2014/main" id="{27C9959D-A139-A3C1-F202-57B55CCD1317}"/>
                </a:ext>
              </a:extLst>
            </p:cNvPr>
            <p:cNvSpPr txBox="1"/>
            <p:nvPr/>
          </p:nvSpPr>
          <p:spPr>
            <a:xfrm>
              <a:off x="810048" y="1961383"/>
              <a:ext cx="1810249" cy="646331"/>
            </a:xfrm>
            <a:prstGeom prst="rect">
              <a:avLst/>
            </a:prstGeom>
            <a:noFill/>
          </p:spPr>
          <p:txBody>
            <a:bodyPr wrap="square" lIns="91440" tIns="45720" rIns="91440" bIns="45720" rtlCol="0" anchor="t">
              <a:spAutoFit/>
            </a:bodyPr>
            <a:lstStyle/>
            <a:p>
              <a:pPr algn="r"/>
              <a:r>
                <a:rPr lang="en-IN" b="1">
                  <a:latin typeface="Century Gothic"/>
                  <a:ea typeface="MS UI Gothic"/>
                  <a:cs typeface="Sans Serif Collection"/>
                </a:rPr>
                <a:t>Accidents due to overtaking</a:t>
              </a:r>
            </a:p>
          </p:txBody>
        </p:sp>
        <p:sp>
          <p:nvSpPr>
            <p:cNvPr id="7" name="TextBox 6">
              <a:extLst>
                <a:ext uri="{FF2B5EF4-FFF2-40B4-BE49-F238E27FC236}">
                  <a16:creationId xmlns:a16="http://schemas.microsoft.com/office/drawing/2014/main" id="{0720C8A5-E7CC-B4C9-AF8D-E11B25701C04}"/>
                </a:ext>
              </a:extLst>
            </p:cNvPr>
            <p:cNvSpPr txBox="1"/>
            <p:nvPr/>
          </p:nvSpPr>
          <p:spPr>
            <a:xfrm>
              <a:off x="972608" y="2678984"/>
              <a:ext cx="1647689" cy="954107"/>
            </a:xfrm>
            <a:prstGeom prst="rect">
              <a:avLst/>
            </a:prstGeom>
            <a:noFill/>
          </p:spPr>
          <p:txBody>
            <a:bodyPr wrap="square" rtlCol="0">
              <a:spAutoFit/>
            </a:bodyPr>
            <a:lstStyle/>
            <a:p>
              <a:pPr algn="r"/>
              <a:r>
                <a:rPr lang="en-US" sz="1400">
                  <a:ea typeface="MS UI Gothic" panose="020B0600070205080204" pitchFamily="34" charset="-128"/>
                </a:rPr>
                <a:t>Overtaking caused 25.7% of India’s 4.12 lakh road accidents in 2021</a:t>
              </a:r>
              <a:r>
                <a:rPr lang="en-US" sz="1400">
                  <a:latin typeface="MS UI Gothic" panose="020B0600070205080204" pitchFamily="34" charset="-128"/>
                  <a:ea typeface="MS UI Gothic" panose="020B0600070205080204" pitchFamily="34" charset="-128"/>
                </a:rPr>
                <a:t>.</a:t>
              </a:r>
              <a:endParaRPr lang="en-IN" sz="1400">
                <a:latin typeface="MS UI Gothic" panose="020B0600070205080204" pitchFamily="34" charset="-128"/>
                <a:ea typeface="MS UI Gothic" panose="020B0600070205080204" pitchFamily="34" charset="-128"/>
              </a:endParaRPr>
            </a:p>
          </p:txBody>
        </p:sp>
      </p:grpSp>
      <p:sp>
        <p:nvSpPr>
          <p:cNvPr id="3" name="TextBox 2">
            <a:extLst>
              <a:ext uri="{FF2B5EF4-FFF2-40B4-BE49-F238E27FC236}">
                <a16:creationId xmlns:a16="http://schemas.microsoft.com/office/drawing/2014/main" id="{50A23993-9AF3-80FB-01B1-DAE234395849}"/>
              </a:ext>
            </a:extLst>
          </p:cNvPr>
          <p:cNvSpPr txBox="1"/>
          <p:nvPr/>
        </p:nvSpPr>
        <p:spPr>
          <a:xfrm>
            <a:off x="546070" y="1872368"/>
            <a:ext cx="542431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rgbClr val="000000"/>
                </a:solidFill>
                <a:ea typeface="+mn-lt"/>
                <a:cs typeface="+mn-lt"/>
              </a:rPr>
              <a:t>The problem we address is the inherent challenge of overtaking slow-moving heavy vehicles, such as container trucks, on highways. This challenge primarily stems from the low field of vision caused by the truck in front.</a:t>
            </a:r>
            <a:endParaRPr lang="en-US" sz="1600" dirty="0">
              <a:ea typeface="Calibri"/>
              <a:cs typeface="Calibri"/>
            </a:endParaRPr>
          </a:p>
          <a:p>
            <a:r>
              <a:rPr lang="en-US" sz="1600" dirty="0">
                <a:solidFill>
                  <a:srgbClr val="000000"/>
                </a:solidFill>
                <a:ea typeface="+mn-lt"/>
                <a:cs typeface="+mn-lt"/>
              </a:rPr>
              <a:t>The consequence of this challenge is that drivers frequently find themselves compelled to execute risky maneuvers in their attempts to overtake. These maneuvers, often performed without complete visibility, have led to a concerning number of accidents and near-miss incidents.</a:t>
            </a:r>
            <a:endParaRPr lang="en-US" sz="1600" dirty="0">
              <a:ea typeface="Calibri"/>
              <a:cs typeface="Calibri"/>
            </a:endParaRPr>
          </a:p>
          <a:p>
            <a:r>
              <a:rPr lang="en-US" sz="1600" dirty="0">
                <a:solidFill>
                  <a:srgbClr val="000000"/>
                </a:solidFill>
                <a:ea typeface="+mn-lt"/>
                <a:cs typeface="+mn-lt"/>
              </a:rPr>
              <a:t>The limited field of vision, especially when following a towering container truck, poses a significant road safety challenge. Our mission is to address this issue by providing a comprehensive solution that ensures safer overtaking for all drivers on the road.</a:t>
            </a:r>
            <a:endParaRPr lang="en-US" sz="1600" dirty="0">
              <a:ea typeface="Calibri"/>
              <a:cs typeface="Calibri"/>
            </a:endParaRPr>
          </a:p>
          <a:p>
            <a:endParaRPr lang="en-US" sz="1600" dirty="0">
              <a:ea typeface="Calibri"/>
              <a:cs typeface="Calibri"/>
            </a:endParaRPr>
          </a:p>
        </p:txBody>
      </p:sp>
    </p:spTree>
    <p:extLst>
      <p:ext uri="{BB962C8B-B14F-4D97-AF65-F5344CB8AC3E}">
        <p14:creationId xmlns:p14="http://schemas.microsoft.com/office/powerpoint/2010/main" val="650707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white truck on a road&#10;&#10;Description automatically generated">
            <a:extLst>
              <a:ext uri="{FF2B5EF4-FFF2-40B4-BE49-F238E27FC236}">
                <a16:creationId xmlns:a16="http://schemas.microsoft.com/office/drawing/2014/main" id="{C2A15309-1BFC-B502-9A4E-F73F18B94B92}"/>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B595B178-C042-886C-6901-2F43D4891ED8}"/>
              </a:ext>
            </a:extLst>
          </p:cNvPr>
          <p:cNvSpPr txBox="1"/>
          <p:nvPr/>
        </p:nvSpPr>
        <p:spPr>
          <a:xfrm>
            <a:off x="7472275" y="1130798"/>
            <a:ext cx="3826668" cy="2031325"/>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This will </a:t>
            </a:r>
            <a:r>
              <a:rPr lang="en-US">
                <a:solidFill>
                  <a:srgbClr val="000000"/>
                </a:solidFill>
                <a:ea typeface="+mn-lt"/>
                <a:cs typeface="+mn-lt"/>
              </a:rPr>
              <a:t>enhance road safety by providing drivers with real-time guidance for safe overtaking on highways. The system ensures that when it's safe to overtake, a reassuring green light is displayed, signifying a clear path for the maneuver.</a:t>
            </a:r>
          </a:p>
        </p:txBody>
      </p:sp>
      <p:sp>
        <p:nvSpPr>
          <p:cNvPr id="6" name="Rectangle 5">
            <a:extLst>
              <a:ext uri="{FF2B5EF4-FFF2-40B4-BE49-F238E27FC236}">
                <a16:creationId xmlns:a16="http://schemas.microsoft.com/office/drawing/2014/main" id="{2A974CCE-3545-E9F8-D15B-A9428D7D3E12}"/>
              </a:ext>
            </a:extLst>
          </p:cNvPr>
          <p:cNvSpPr/>
          <p:nvPr/>
        </p:nvSpPr>
        <p:spPr>
          <a:xfrm>
            <a:off x="7290740" y="4289776"/>
            <a:ext cx="3433703" cy="1655703"/>
          </a:xfrm>
          <a:prstGeom prst="rect">
            <a:avLst/>
          </a:prstGeom>
          <a:solidFill>
            <a:schemeClr val="tx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The light is </a:t>
            </a:r>
            <a:r>
              <a:rPr lang="en-US" sz="2400">
                <a:solidFill>
                  <a:srgbClr val="92D050"/>
                </a:solidFill>
                <a:cs typeface="Calibri"/>
              </a:rPr>
              <a:t>green </a:t>
            </a:r>
            <a:r>
              <a:rPr lang="en-US">
                <a:cs typeface="Calibri"/>
              </a:rPr>
              <a:t>indicating that it is safe to overtake </a:t>
            </a:r>
          </a:p>
        </p:txBody>
      </p:sp>
      <p:sp>
        <p:nvSpPr>
          <p:cNvPr id="2" name="TextBox 1">
            <a:extLst>
              <a:ext uri="{FF2B5EF4-FFF2-40B4-BE49-F238E27FC236}">
                <a16:creationId xmlns:a16="http://schemas.microsoft.com/office/drawing/2014/main" id="{F3029E82-B003-EA54-C28C-B29E5F523B77}"/>
              </a:ext>
            </a:extLst>
          </p:cNvPr>
          <p:cNvSpPr txBox="1"/>
          <p:nvPr/>
        </p:nvSpPr>
        <p:spPr>
          <a:xfrm>
            <a:off x="7473902" y="485494"/>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Project objective: Safe overtaking</a:t>
            </a:r>
          </a:p>
        </p:txBody>
      </p:sp>
    </p:spTree>
    <p:extLst>
      <p:ext uri="{BB962C8B-B14F-4D97-AF65-F5344CB8AC3E}">
        <p14:creationId xmlns:p14="http://schemas.microsoft.com/office/powerpoint/2010/main" val="2205663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white truck on a wet road">
            <a:extLst>
              <a:ext uri="{FF2B5EF4-FFF2-40B4-BE49-F238E27FC236}">
                <a16:creationId xmlns:a16="http://schemas.microsoft.com/office/drawing/2014/main" id="{6735D5B9-4033-1577-23D6-A0AE53291E94}"/>
              </a:ext>
            </a:extLst>
          </p:cNvPr>
          <p:cNvPicPr>
            <a:picLocks noGrp="1" noChangeAspect="1"/>
          </p:cNvPicPr>
          <p:nvPr>
            <p:ph idx="1"/>
          </p:nvPr>
        </p:nvPicPr>
        <p:blipFill>
          <a:blip r:embed="rId2"/>
          <a:stretch>
            <a:fillRect/>
          </a:stretch>
        </p:blipFill>
        <p:spPr>
          <a:xfrm>
            <a:off x="1" y="794"/>
            <a:ext cx="12191999" cy="6857999"/>
          </a:xfrm>
        </p:spPr>
      </p:pic>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2A974CCE-3545-E9F8-D15B-A9428D7D3E12}"/>
              </a:ext>
            </a:extLst>
          </p:cNvPr>
          <p:cNvSpPr/>
          <p:nvPr/>
        </p:nvSpPr>
        <p:spPr>
          <a:xfrm>
            <a:off x="7290740" y="4289776"/>
            <a:ext cx="3433703" cy="1655703"/>
          </a:xfrm>
          <a:prstGeom prst="rect">
            <a:avLst/>
          </a:prstGeom>
          <a:solidFill>
            <a:schemeClr val="tx1"/>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The light is </a:t>
            </a:r>
            <a:r>
              <a:rPr lang="en-US" sz="2400">
                <a:solidFill>
                  <a:srgbClr val="ED2424"/>
                </a:solidFill>
                <a:cs typeface="Calibri"/>
              </a:rPr>
              <a:t>red </a:t>
            </a:r>
            <a:r>
              <a:rPr lang="en-US">
                <a:solidFill>
                  <a:srgbClr val="FFFFFF"/>
                </a:solidFill>
                <a:cs typeface="Calibri"/>
              </a:rPr>
              <a:t>indicating</a:t>
            </a:r>
            <a:r>
              <a:rPr lang="en-US">
                <a:cs typeface="Calibri"/>
              </a:rPr>
              <a:t> that there is a vehicle coming in the opposite direction.</a:t>
            </a:r>
          </a:p>
        </p:txBody>
      </p:sp>
      <p:sp>
        <p:nvSpPr>
          <p:cNvPr id="10" name="TextBox 9">
            <a:extLst>
              <a:ext uri="{FF2B5EF4-FFF2-40B4-BE49-F238E27FC236}">
                <a16:creationId xmlns:a16="http://schemas.microsoft.com/office/drawing/2014/main" id="{4470F163-B9B8-62BF-86D7-B82D8CCDD057}"/>
              </a:ext>
            </a:extLst>
          </p:cNvPr>
          <p:cNvSpPr txBox="1"/>
          <p:nvPr/>
        </p:nvSpPr>
        <p:spPr>
          <a:xfrm>
            <a:off x="7472275" y="1130798"/>
            <a:ext cx="3826668" cy="2031325"/>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Prevent risky overtaking maneuvers and accidents. Conversely, when an oncoming vehicle is detected or overtaking is unsafe, a cautionary red light is displayed, advising against overtaking.</a:t>
            </a:r>
            <a:endParaRPr lang="en-US">
              <a:ea typeface="Calibri" panose="020F0502020204030204"/>
              <a:cs typeface="Calibri" panose="020F0502020204030204"/>
            </a:endParaRPr>
          </a:p>
          <a:p>
            <a:endParaRPr lang="en-US">
              <a:solidFill>
                <a:srgbClr val="000000"/>
              </a:solidFill>
              <a:ea typeface="+mn-lt"/>
              <a:cs typeface="+mn-lt"/>
            </a:endParaRPr>
          </a:p>
        </p:txBody>
      </p:sp>
      <p:sp>
        <p:nvSpPr>
          <p:cNvPr id="12" name="TextBox 11">
            <a:extLst>
              <a:ext uri="{FF2B5EF4-FFF2-40B4-BE49-F238E27FC236}">
                <a16:creationId xmlns:a16="http://schemas.microsoft.com/office/drawing/2014/main" id="{BBED14DB-E590-6AAD-8532-1871B233E54D}"/>
              </a:ext>
            </a:extLst>
          </p:cNvPr>
          <p:cNvSpPr txBox="1"/>
          <p:nvPr/>
        </p:nvSpPr>
        <p:spPr>
          <a:xfrm>
            <a:off x="7477124" y="452437"/>
            <a:ext cx="29575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Project objective: </a:t>
            </a:r>
            <a:r>
              <a:rPr lang="en-US" b="1">
                <a:ea typeface="+mn-lt"/>
                <a:cs typeface="+mn-lt"/>
              </a:rPr>
              <a:t>Cautionary </a:t>
            </a:r>
            <a:r>
              <a:rPr lang="en-US" b="1">
                <a:ea typeface="Calibri"/>
                <a:cs typeface="Calibri"/>
              </a:rPr>
              <a:t>overtaking</a:t>
            </a:r>
          </a:p>
        </p:txBody>
      </p:sp>
    </p:spTree>
    <p:extLst>
      <p:ext uri="{BB962C8B-B14F-4D97-AF65-F5344CB8AC3E}">
        <p14:creationId xmlns:p14="http://schemas.microsoft.com/office/powerpoint/2010/main" val="345896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7E2B-A64E-5236-D45B-7D385199A077}"/>
              </a:ext>
            </a:extLst>
          </p:cNvPr>
          <p:cNvSpPr>
            <a:spLocks noGrp="1"/>
          </p:cNvSpPr>
          <p:nvPr>
            <p:ph type="title"/>
          </p:nvPr>
        </p:nvSpPr>
        <p:spPr>
          <a:xfrm>
            <a:off x="330200" y="233045"/>
            <a:ext cx="10515600" cy="1325563"/>
          </a:xfrm>
        </p:spPr>
        <p:txBody>
          <a:bodyPr/>
          <a:lstStyle/>
          <a:p>
            <a:r>
              <a:rPr lang="en-US">
                <a:latin typeface="Calibri"/>
                <a:ea typeface="Calibri"/>
                <a:cs typeface="Calibri Light"/>
              </a:rPr>
              <a:t>Depth estimation</a:t>
            </a:r>
            <a:endParaRPr lang="en-US">
              <a:latin typeface="Calibri"/>
              <a:ea typeface="Calibri"/>
            </a:endParaRPr>
          </a:p>
        </p:txBody>
      </p:sp>
      <p:pic>
        <p:nvPicPr>
          <p:cNvPr id="15" name="Picture 14">
            <a:extLst>
              <a:ext uri="{FF2B5EF4-FFF2-40B4-BE49-F238E27FC236}">
                <a16:creationId xmlns:a16="http://schemas.microsoft.com/office/drawing/2014/main" id="{5C77AFAC-EF61-E6E7-5F65-0FF782115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017" y="2412017"/>
            <a:ext cx="4445983" cy="4445983"/>
          </a:xfrm>
          <a:prstGeom prst="rect">
            <a:avLst/>
          </a:prstGeom>
        </p:spPr>
      </p:pic>
      <p:pic>
        <p:nvPicPr>
          <p:cNvPr id="16" name="Picture 2">
            <a:extLst>
              <a:ext uri="{FF2B5EF4-FFF2-40B4-BE49-F238E27FC236}">
                <a16:creationId xmlns:a16="http://schemas.microsoft.com/office/drawing/2014/main" id="{5330013E-B3C5-9120-FB52-FF1852A1B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88" y="3972379"/>
            <a:ext cx="6548453" cy="2644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0E9E7C-80B6-D8EB-05EC-D75CC37D6572}"/>
              </a:ext>
            </a:extLst>
          </p:cNvPr>
          <p:cNvSpPr txBox="1"/>
          <p:nvPr/>
        </p:nvSpPr>
        <p:spPr>
          <a:xfrm>
            <a:off x="402431" y="1521619"/>
            <a:ext cx="723185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ea typeface="+mn-lt"/>
                <a:cs typeface="+mn-lt"/>
              </a:rPr>
              <a:t>This project employs a stereo depth vision system consisting of two cameras strategically mounted on top of the truck, one on each side. Stereo depth vision operates by calculating the disparity between two images captured from slightly different viewpoints. Disparity, in this context, denotes the variation in the distance between corresponding points in the left and right images of a stereo pair. This technique closely mimics the way our human eyes work. Just as our brains subconsciously gauge depth by comparing what our left eye sees to what our right eye sees, stereo vision utilizes these disparities to estimate the depth of objects and scenes accurately.</a:t>
            </a:r>
            <a:endParaRPr lang="en-US">
              <a:ea typeface="+mn-lt"/>
              <a:cs typeface="+mn-lt"/>
            </a:endParaRPr>
          </a:p>
        </p:txBody>
      </p:sp>
      <p:sp>
        <p:nvSpPr>
          <p:cNvPr id="6" name="TextBox 5">
            <a:extLst>
              <a:ext uri="{FF2B5EF4-FFF2-40B4-BE49-F238E27FC236}">
                <a16:creationId xmlns:a16="http://schemas.microsoft.com/office/drawing/2014/main" id="{156C05B8-C77D-9843-ACCC-0E067EEBD04A}"/>
              </a:ext>
            </a:extLst>
          </p:cNvPr>
          <p:cNvSpPr txBox="1"/>
          <p:nvPr/>
        </p:nvSpPr>
        <p:spPr>
          <a:xfrm>
            <a:off x="-50006" y="7772399"/>
            <a:ext cx="92678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Söhne"/>
            </a:endParaRPr>
          </a:p>
        </p:txBody>
      </p:sp>
    </p:spTree>
    <p:extLst>
      <p:ext uri="{BB962C8B-B14F-4D97-AF65-F5344CB8AC3E}">
        <p14:creationId xmlns:p14="http://schemas.microsoft.com/office/powerpoint/2010/main" val="106700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7F0C4F-61F3-F3FC-1FAF-05A6D1A75B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95784"/>
            <a:ext cx="12188838" cy="5562216"/>
          </a:xfrm>
        </p:spPr>
      </p:pic>
      <p:sp>
        <p:nvSpPr>
          <p:cNvPr id="2" name="Title 1">
            <a:extLst>
              <a:ext uri="{FF2B5EF4-FFF2-40B4-BE49-F238E27FC236}">
                <a16:creationId xmlns:a16="http://schemas.microsoft.com/office/drawing/2014/main" id="{2E9FAC79-28CE-8458-4C0D-99B7DE43B48F}"/>
              </a:ext>
            </a:extLst>
          </p:cNvPr>
          <p:cNvSpPr>
            <a:spLocks noGrp="1"/>
          </p:cNvSpPr>
          <p:nvPr>
            <p:ph type="title"/>
          </p:nvPr>
        </p:nvSpPr>
        <p:spPr>
          <a:xfrm>
            <a:off x="360104" y="127819"/>
            <a:ext cx="4628535" cy="1325563"/>
          </a:xfrm>
          <a:noFill/>
          <a:ln>
            <a:noFill/>
          </a:ln>
        </p:spPr>
        <p:style>
          <a:lnRef idx="0">
            <a:scrgbClr r="0" g="0" b="0"/>
          </a:lnRef>
          <a:fillRef idx="0">
            <a:scrgbClr r="0" g="0" b="0"/>
          </a:fillRef>
          <a:effectRef idx="0">
            <a:scrgbClr r="0" g="0" b="0"/>
          </a:effectRef>
          <a:fontRef idx="minor">
            <a:schemeClr val="dk1"/>
          </a:fontRef>
        </p:style>
        <p:txBody>
          <a:bodyPr/>
          <a:lstStyle/>
          <a:p>
            <a:r>
              <a:rPr lang="en-IN"/>
              <a:t>Realtime tracking</a:t>
            </a:r>
          </a:p>
        </p:txBody>
      </p:sp>
    </p:spTree>
    <p:extLst>
      <p:ext uri="{BB962C8B-B14F-4D97-AF65-F5344CB8AC3E}">
        <p14:creationId xmlns:p14="http://schemas.microsoft.com/office/powerpoint/2010/main" val="889690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821E3D-4A70-4737-0FD0-D1F4FF25A404}"/>
              </a:ext>
            </a:extLst>
          </p:cNvPr>
          <p:cNvSpPr txBox="1"/>
          <p:nvPr/>
        </p:nvSpPr>
        <p:spPr>
          <a:xfrm>
            <a:off x="6306603" y="1311447"/>
            <a:ext cx="2781429" cy="394261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spcBef>
                <a:spcPts val="1000"/>
              </a:spcBef>
              <a:buFont typeface="Arial"/>
              <a:buChar char="•"/>
            </a:pPr>
            <a:r>
              <a:rPr lang="en-US" sz="2000" b="1" dirty="0">
                <a:ea typeface="Calibri"/>
                <a:cs typeface="Calibri"/>
              </a:rPr>
              <a:t>Dynamic Overtaking Opportunities: </a:t>
            </a:r>
            <a:br>
              <a:rPr lang="en-US" sz="2000" b="1" dirty="0">
                <a:ea typeface="Calibri"/>
                <a:cs typeface="Calibri"/>
              </a:rPr>
            </a:br>
            <a:br>
              <a:rPr lang="en-US" sz="2000" b="1" dirty="0">
                <a:ea typeface="Calibri"/>
                <a:cs typeface="Calibri"/>
              </a:rPr>
            </a:br>
            <a:r>
              <a:rPr lang="en-US" dirty="0">
                <a:ea typeface="Calibri"/>
                <a:cs typeface="Calibri"/>
              </a:rPr>
              <a:t>In real-time, the system identifies and communicates safe overtaking opportunities, taking into account not only the depth of objects but also their speed, trajectory, and the presence of oncoming traffic.</a:t>
            </a:r>
            <a:endParaRPr lang="en-US">
              <a:ea typeface="Calibri"/>
              <a:cs typeface="Calibri"/>
            </a:endParaRPr>
          </a:p>
          <a:p>
            <a:pPr marL="285750" indent="-285750" algn="l">
              <a:buFont typeface="Arial"/>
              <a:buChar char="•"/>
            </a:pPr>
            <a:endParaRPr lang="en-US" dirty="0">
              <a:ea typeface="Calibri"/>
              <a:cs typeface="Calibri"/>
            </a:endParaRPr>
          </a:p>
        </p:txBody>
      </p:sp>
      <p:sp>
        <p:nvSpPr>
          <p:cNvPr id="6" name="TextBox 5">
            <a:extLst>
              <a:ext uri="{FF2B5EF4-FFF2-40B4-BE49-F238E27FC236}">
                <a16:creationId xmlns:a16="http://schemas.microsoft.com/office/drawing/2014/main" id="{B74CA0EF-BBCE-E237-9B0A-B8CBF5A0CA4A}"/>
              </a:ext>
            </a:extLst>
          </p:cNvPr>
          <p:cNvSpPr txBox="1"/>
          <p:nvPr/>
        </p:nvSpPr>
        <p:spPr>
          <a:xfrm>
            <a:off x="448092" y="1316407"/>
            <a:ext cx="2783708" cy="3167021"/>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spcBef>
                <a:spcPts val="1000"/>
              </a:spcBef>
              <a:buFont typeface="Arial"/>
              <a:buChar char="•"/>
            </a:pPr>
            <a:r>
              <a:rPr lang="en-US" sz="2000" b="1" dirty="0">
                <a:ea typeface="Calibri"/>
                <a:cs typeface="Calibri"/>
              </a:rPr>
              <a:t>Object Tracking: </a:t>
            </a:r>
            <a:br>
              <a:rPr lang="en-US" sz="2000" b="1" dirty="0">
                <a:ea typeface="Calibri"/>
                <a:cs typeface="Calibri"/>
              </a:rPr>
            </a:br>
            <a:br>
              <a:rPr lang="en-US" sz="2000" b="1" dirty="0">
                <a:ea typeface="Calibri"/>
                <a:cs typeface="Calibri"/>
              </a:rPr>
            </a:br>
            <a:r>
              <a:rPr lang="en-US" dirty="0">
                <a:ea typeface="Calibri"/>
                <a:cs typeface="Calibri"/>
              </a:rPr>
              <a:t>In addition to depth estimation, the system continuously tracks objects, ensuring a comprehensive understanding of the road environment and the behavior of surrounding vehicles.</a:t>
            </a:r>
          </a:p>
          <a:p>
            <a:pPr marL="285750" indent="-285750" algn="l">
              <a:buFont typeface="Arial"/>
              <a:buChar char="•"/>
            </a:pPr>
            <a:endParaRPr lang="en-US" dirty="0">
              <a:ea typeface="Calibri"/>
              <a:cs typeface="Calibri"/>
            </a:endParaRPr>
          </a:p>
        </p:txBody>
      </p:sp>
      <p:sp>
        <p:nvSpPr>
          <p:cNvPr id="7" name="TextBox 6">
            <a:extLst>
              <a:ext uri="{FF2B5EF4-FFF2-40B4-BE49-F238E27FC236}">
                <a16:creationId xmlns:a16="http://schemas.microsoft.com/office/drawing/2014/main" id="{83269BB9-A514-7EFC-25D7-1EEAEBC539FB}"/>
              </a:ext>
            </a:extLst>
          </p:cNvPr>
          <p:cNvSpPr txBox="1"/>
          <p:nvPr/>
        </p:nvSpPr>
        <p:spPr>
          <a:xfrm>
            <a:off x="9249521" y="1323102"/>
            <a:ext cx="2783350" cy="219752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spcBef>
                <a:spcPts val="1000"/>
              </a:spcBef>
              <a:buFont typeface="Arial" panose="020B0604020202020204" pitchFamily="34" charset="0"/>
              <a:buChar char="•"/>
            </a:pPr>
            <a:r>
              <a:rPr lang="en-US" sz="2000" b="1" dirty="0">
                <a:solidFill>
                  <a:srgbClr val="000000"/>
                </a:solidFill>
                <a:ea typeface="Calibri"/>
                <a:cs typeface="Calibri"/>
              </a:rPr>
              <a:t>Model used for detection:</a:t>
            </a:r>
            <a:br>
              <a:rPr lang="en-US" sz="2000" b="1" dirty="0">
                <a:solidFill>
                  <a:srgbClr val="000000"/>
                </a:solidFill>
                <a:ea typeface="Calibri"/>
                <a:cs typeface="Calibri"/>
              </a:rPr>
            </a:br>
            <a:br>
              <a:rPr lang="en-US" sz="2000" b="1" dirty="0">
                <a:ea typeface="Calibri"/>
                <a:cs typeface="Calibri"/>
              </a:rPr>
            </a:br>
            <a:r>
              <a:rPr lang="en-US" dirty="0">
                <a:solidFill>
                  <a:srgbClr val="000000"/>
                </a:solidFill>
                <a:ea typeface="Calibri"/>
                <a:cs typeface="Calibri"/>
              </a:rPr>
              <a:t>Mask R-CNN is used, which excels at instance segmentation, offering precise segmentation.</a:t>
            </a:r>
            <a:endParaRPr lang="en-US">
              <a:solidFill>
                <a:srgbClr val="000000"/>
              </a:solidFill>
              <a:ea typeface="Calibri" panose="020F0502020204030204"/>
              <a:cs typeface="Calibri" panose="020F0502020204030204"/>
            </a:endParaRPr>
          </a:p>
          <a:p>
            <a:pPr marL="285750" indent="-285750">
              <a:buFont typeface="Arial" panose="020B0604020202020204" pitchFamily="34" charset="0"/>
              <a:buChar char="•"/>
            </a:pPr>
            <a:endParaRPr lang="en-US" dirty="0">
              <a:solidFill>
                <a:srgbClr val="000000"/>
              </a:solidFill>
              <a:ea typeface="Calibri"/>
              <a:cs typeface="Calibri"/>
            </a:endParaRPr>
          </a:p>
        </p:txBody>
      </p:sp>
      <p:sp>
        <p:nvSpPr>
          <p:cNvPr id="8" name="TextBox 7">
            <a:extLst>
              <a:ext uri="{FF2B5EF4-FFF2-40B4-BE49-F238E27FC236}">
                <a16:creationId xmlns:a16="http://schemas.microsoft.com/office/drawing/2014/main" id="{F37FA0E3-2C42-F433-F96C-04EC11F24C7D}"/>
              </a:ext>
            </a:extLst>
          </p:cNvPr>
          <p:cNvSpPr txBox="1"/>
          <p:nvPr/>
        </p:nvSpPr>
        <p:spPr>
          <a:xfrm>
            <a:off x="3388127" y="1323664"/>
            <a:ext cx="2786269" cy="310136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spcBef>
                <a:spcPts val="1000"/>
              </a:spcBef>
              <a:buFont typeface="Arial"/>
              <a:buChar char="•"/>
            </a:pPr>
            <a:r>
              <a:rPr lang="en-US" sz="2000" b="1" dirty="0">
                <a:ea typeface="Calibri"/>
                <a:cs typeface="Calibri"/>
              </a:rPr>
              <a:t>Speed Measurement: </a:t>
            </a:r>
            <a:br>
              <a:rPr lang="en-US" sz="2000" b="1" dirty="0">
                <a:ea typeface="Calibri"/>
                <a:cs typeface="Calibri"/>
              </a:rPr>
            </a:br>
            <a:br>
              <a:rPr lang="en-US" sz="2000" b="1" dirty="0">
                <a:ea typeface="Calibri"/>
                <a:cs typeface="Calibri"/>
              </a:rPr>
            </a:br>
            <a:r>
              <a:rPr lang="en-US" dirty="0">
                <a:ea typeface="Calibri"/>
                <a:cs typeface="Calibri"/>
              </a:rPr>
              <a:t>Our system also calculates the speed of tracked objects, contributing to a dynamic assessment of the overtaking scenario.</a:t>
            </a:r>
          </a:p>
          <a:p>
            <a:pPr marL="342900" indent="-342900">
              <a:lnSpc>
                <a:spcPct val="90000"/>
              </a:lnSpc>
              <a:spcBef>
                <a:spcPts val="1000"/>
              </a:spcBef>
              <a:buFont typeface="Arial"/>
              <a:buChar char="•"/>
            </a:pPr>
            <a:endParaRPr lang="en-US" sz="2000" dirty="0">
              <a:ea typeface="Calibri"/>
              <a:cs typeface="Calibri"/>
            </a:endParaRPr>
          </a:p>
          <a:p>
            <a:pPr marL="285750" indent="-285750">
              <a:buFont typeface="Arial"/>
              <a:buChar char="•"/>
            </a:pPr>
            <a:endParaRPr lang="en-US" dirty="0">
              <a:ea typeface="Calibri"/>
              <a:cs typeface="Calibri"/>
            </a:endParaRPr>
          </a:p>
        </p:txBody>
      </p:sp>
      <p:sp>
        <p:nvSpPr>
          <p:cNvPr id="10" name="Title 1">
            <a:extLst>
              <a:ext uri="{FF2B5EF4-FFF2-40B4-BE49-F238E27FC236}">
                <a16:creationId xmlns:a16="http://schemas.microsoft.com/office/drawing/2014/main" id="{51D97C97-A9F8-5E91-9EF7-F9C82B8D1C85}"/>
              </a:ext>
            </a:extLst>
          </p:cNvPr>
          <p:cNvSpPr>
            <a:spLocks noGrp="1"/>
          </p:cNvSpPr>
          <p:nvPr>
            <p:ph type="title"/>
          </p:nvPr>
        </p:nvSpPr>
        <p:spPr>
          <a:xfrm>
            <a:off x="360104" y="127819"/>
            <a:ext cx="4628535" cy="1325563"/>
          </a:xfrm>
          <a:noFill/>
          <a:ln>
            <a:noFill/>
          </a:ln>
        </p:spPr>
        <p:style>
          <a:lnRef idx="0">
            <a:scrgbClr r="0" g="0" b="0"/>
          </a:lnRef>
          <a:fillRef idx="0">
            <a:scrgbClr r="0" g="0" b="0"/>
          </a:fillRef>
          <a:effectRef idx="0">
            <a:scrgbClr r="0" g="0" b="0"/>
          </a:effectRef>
          <a:fontRef idx="minor">
            <a:schemeClr val="dk1"/>
          </a:fontRef>
        </p:style>
        <p:txBody>
          <a:bodyPr/>
          <a:lstStyle/>
          <a:p>
            <a:r>
              <a:rPr lang="en-IN"/>
              <a:t>Realtime tracking</a:t>
            </a:r>
          </a:p>
        </p:txBody>
      </p:sp>
    </p:spTree>
    <p:extLst>
      <p:ext uri="{BB962C8B-B14F-4D97-AF65-F5344CB8AC3E}">
        <p14:creationId xmlns:p14="http://schemas.microsoft.com/office/powerpoint/2010/main" val="2190166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F20A-80B5-174E-D695-D5BC5D727CEA}"/>
              </a:ext>
            </a:extLst>
          </p:cNvPr>
          <p:cNvSpPr>
            <a:spLocks noGrp="1"/>
          </p:cNvSpPr>
          <p:nvPr>
            <p:ph type="title"/>
          </p:nvPr>
        </p:nvSpPr>
        <p:spPr>
          <a:xfrm>
            <a:off x="255494" y="221690"/>
            <a:ext cx="10515600" cy="1325563"/>
          </a:xfrm>
        </p:spPr>
        <p:txBody>
          <a:bodyPr/>
          <a:lstStyle/>
          <a:p>
            <a:r>
              <a:rPr lang="en-IN">
                <a:latin typeface="Calibri"/>
                <a:ea typeface="Calibri"/>
                <a:cs typeface="Calibri"/>
              </a:rPr>
              <a:t>Signalling</a:t>
            </a:r>
          </a:p>
        </p:txBody>
      </p:sp>
      <p:pic>
        <p:nvPicPr>
          <p:cNvPr id="5" name="Picture 4" descr="A video game of cars on a road&#10;&#10;Description automatically generated">
            <a:extLst>
              <a:ext uri="{FF2B5EF4-FFF2-40B4-BE49-F238E27FC236}">
                <a16:creationId xmlns:a16="http://schemas.microsoft.com/office/drawing/2014/main" id="{28E59123-0CAB-EB59-1DA2-25DB8DA55B8F}"/>
              </a:ext>
            </a:extLst>
          </p:cNvPr>
          <p:cNvPicPr>
            <a:picLocks noChangeAspect="1"/>
          </p:cNvPicPr>
          <p:nvPr/>
        </p:nvPicPr>
        <p:blipFill rotWithShape="1">
          <a:blip r:embed="rId2"/>
          <a:srcRect l="44944" r="43981"/>
          <a:stretch/>
        </p:blipFill>
        <p:spPr>
          <a:xfrm rot="16200000">
            <a:off x="4887205" y="-856125"/>
            <a:ext cx="2404317" cy="12211538"/>
          </a:xfrm>
          <a:prstGeom prst="rect">
            <a:avLst/>
          </a:prstGeom>
        </p:spPr>
      </p:pic>
      <p:sp>
        <p:nvSpPr>
          <p:cNvPr id="4" name="TextBox 3">
            <a:extLst>
              <a:ext uri="{FF2B5EF4-FFF2-40B4-BE49-F238E27FC236}">
                <a16:creationId xmlns:a16="http://schemas.microsoft.com/office/drawing/2014/main" id="{D220483C-7AA2-7282-3F65-F75BFD82A047}"/>
              </a:ext>
            </a:extLst>
          </p:cNvPr>
          <p:cNvSpPr txBox="1"/>
          <p:nvPr/>
        </p:nvSpPr>
        <p:spPr>
          <a:xfrm>
            <a:off x="679414" y="1357229"/>
            <a:ext cx="4655782" cy="2169825"/>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spcBef>
                <a:spcPts val="1000"/>
              </a:spcBef>
              <a:buFont typeface="Arial"/>
              <a:buChar char="•"/>
            </a:pPr>
            <a:r>
              <a:rPr lang="en-US" sz="2000" b="1" dirty="0">
                <a:ea typeface="+mn-lt"/>
                <a:cs typeface="+mn-lt"/>
              </a:rPr>
              <a:t>Collision Avoidance Logic:</a:t>
            </a:r>
            <a:br>
              <a:rPr lang="en-US" sz="2000" b="1" dirty="0">
                <a:ea typeface="Calibri"/>
                <a:cs typeface="Calibri"/>
              </a:rPr>
            </a:br>
            <a:br>
              <a:rPr lang="en-US" sz="2000" b="1" dirty="0">
                <a:ea typeface="+mn-lt"/>
                <a:cs typeface="+mn-lt"/>
              </a:rPr>
            </a:br>
            <a:r>
              <a:rPr lang="en-US" dirty="0">
                <a:ea typeface="+mn-lt"/>
                <a:cs typeface="+mn-lt"/>
              </a:rPr>
              <a:t>Our system incorporates collision avoidance logic to predict and prevent overtaking risks, issuing real-time alerts for driver safety. This will actively anticipates scenarios where overtaking may pose a risk.</a:t>
            </a:r>
            <a:endParaRPr lang="en-US" dirty="0"/>
          </a:p>
          <a:p>
            <a:pPr marL="285750" indent="-285750">
              <a:buFont typeface="Arial"/>
              <a:buChar char="•"/>
            </a:pPr>
            <a:endParaRPr lang="en-US" dirty="0">
              <a:solidFill>
                <a:srgbClr val="000000"/>
              </a:solidFill>
              <a:ea typeface="+mn-lt"/>
              <a:cs typeface="+mn-lt"/>
            </a:endParaRPr>
          </a:p>
        </p:txBody>
      </p:sp>
      <p:sp>
        <p:nvSpPr>
          <p:cNvPr id="6" name="TextBox 5">
            <a:extLst>
              <a:ext uri="{FF2B5EF4-FFF2-40B4-BE49-F238E27FC236}">
                <a16:creationId xmlns:a16="http://schemas.microsoft.com/office/drawing/2014/main" id="{F3821138-A335-3608-77A6-9ADC6BB47FB7}"/>
              </a:ext>
            </a:extLst>
          </p:cNvPr>
          <p:cNvSpPr txBox="1"/>
          <p:nvPr/>
        </p:nvSpPr>
        <p:spPr>
          <a:xfrm>
            <a:off x="6516877" y="1357228"/>
            <a:ext cx="4655782" cy="192052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90000"/>
              </a:lnSpc>
              <a:spcBef>
                <a:spcPts val="1000"/>
              </a:spcBef>
              <a:buFont typeface="Arial"/>
              <a:buChar char="•"/>
            </a:pPr>
            <a:r>
              <a:rPr lang="en-US" sz="2000" b="1" dirty="0">
                <a:ea typeface="+mn-lt"/>
                <a:cs typeface="+mn-lt"/>
              </a:rPr>
              <a:t>Dynamic Signaling:</a:t>
            </a:r>
            <a:br>
              <a:rPr lang="en-US" sz="2000" b="1" dirty="0">
                <a:ea typeface="Calibri"/>
                <a:cs typeface="Calibri"/>
              </a:rPr>
            </a:br>
            <a:br>
              <a:rPr lang="en-US" sz="2000" b="1" dirty="0">
                <a:ea typeface="+mn-lt"/>
                <a:cs typeface="+mn-lt"/>
              </a:rPr>
            </a:br>
            <a:r>
              <a:rPr lang="en-US" dirty="0">
                <a:ea typeface="+mn-lt"/>
                <a:cs typeface="+mn-lt"/>
              </a:rPr>
              <a:t>The system communicates with a display unit on the leading vehicle, illuminating green for safe overtaking and red for caution.</a:t>
            </a:r>
          </a:p>
          <a:p>
            <a:pPr marL="285750" indent="-285750">
              <a:buFont typeface="Arial"/>
              <a:buChar char="•"/>
            </a:pPr>
            <a:endParaRPr lang="en-US" dirty="0">
              <a:solidFill>
                <a:srgbClr val="000000"/>
              </a:solidFill>
              <a:ea typeface="+mn-lt"/>
              <a:cs typeface="+mn-lt"/>
            </a:endParaRPr>
          </a:p>
        </p:txBody>
      </p:sp>
    </p:spTree>
    <p:extLst>
      <p:ext uri="{BB962C8B-B14F-4D97-AF65-F5344CB8AC3E}">
        <p14:creationId xmlns:p14="http://schemas.microsoft.com/office/powerpoint/2010/main" val="2954496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0C3736-AE4D-8270-DBBF-024DA5B2CB5F}"/>
              </a:ext>
            </a:extLst>
          </p:cNvPr>
          <p:cNvSpPr>
            <a:spLocks noGrp="1"/>
          </p:cNvSpPr>
          <p:nvPr>
            <p:ph type="title"/>
          </p:nvPr>
        </p:nvSpPr>
        <p:spPr>
          <a:xfrm>
            <a:off x="1627093" y="2767667"/>
            <a:ext cx="3944471" cy="1325563"/>
          </a:xfrm>
        </p:spPr>
        <p:txBody>
          <a:bodyPr/>
          <a:lstStyle/>
          <a:p>
            <a:r>
              <a:rPr lang="en-IN" dirty="0">
                <a:latin typeface="Impact"/>
                <a:ea typeface="Calibri"/>
                <a:cs typeface="Calibri"/>
              </a:rPr>
              <a:t>Thank you</a:t>
            </a:r>
          </a:p>
        </p:txBody>
      </p:sp>
    </p:spTree>
    <p:extLst>
      <p:ext uri="{BB962C8B-B14F-4D97-AF65-F5344CB8AC3E}">
        <p14:creationId xmlns:p14="http://schemas.microsoft.com/office/powerpoint/2010/main" val="4076655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safepass</vt:lpstr>
      <vt:lpstr>Problem statement</vt:lpstr>
      <vt:lpstr>PowerPoint Presentation</vt:lpstr>
      <vt:lpstr>PowerPoint Presentation</vt:lpstr>
      <vt:lpstr>Depth estimation</vt:lpstr>
      <vt:lpstr>Realtime tracking</vt:lpstr>
      <vt:lpstr>Realtime tracking</vt:lpstr>
      <vt:lpstr>Signalling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162</cp:revision>
  <dcterms:created xsi:type="dcterms:W3CDTF">2023-11-01T08:29:29Z</dcterms:created>
  <dcterms:modified xsi:type="dcterms:W3CDTF">2023-11-02T05:51:41Z</dcterms:modified>
</cp:coreProperties>
</file>